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itchFamily="2" charset="77"/>
      <p:regular r:id="rId30"/>
      <p:bold r:id="rId31"/>
      <p:italic r:id="rId32"/>
      <p:boldItalic r:id="rId33"/>
    </p:embeddedFont>
    <p:embeddedFont>
      <p:font typeface="Montserrat Bold" pitchFamily="2" charset="77"/>
      <p:regular r:id="rId34"/>
      <p:bold r:id="rId35"/>
    </p:embeddedFont>
    <p:embeddedFont>
      <p:font typeface="Montserrat Ultra-Bo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86672" y="1755988"/>
            <a:ext cx="4114655" cy="23247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40863" y="4314964"/>
            <a:ext cx="11606273" cy="221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80"/>
              </a:lnSpc>
            </a:pPr>
            <a:r>
              <a:rPr lang="en-US" sz="6414">
                <a:solidFill>
                  <a:srgbClr val="FFFFFF"/>
                </a:solidFill>
                <a:latin typeface="Montserrat Bold"/>
              </a:rPr>
              <a:t>Diabetes Severity Prediction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56601" y="6815097"/>
            <a:ext cx="7614093" cy="245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20"/>
              </a:lnSpc>
            </a:pPr>
            <a:r>
              <a:rPr lang="en-US" sz="3514">
                <a:solidFill>
                  <a:srgbClr val="FFFFFF"/>
                </a:solidFill>
                <a:latin typeface="Montserrat"/>
              </a:rPr>
              <a:t>Rohith Reddy Peddi</a:t>
            </a:r>
          </a:p>
          <a:p>
            <a:pPr algn="r">
              <a:lnSpc>
                <a:spcPts val="4920"/>
              </a:lnSpc>
            </a:pPr>
            <a:r>
              <a:rPr lang="en-US" sz="3514">
                <a:solidFill>
                  <a:srgbClr val="FFFFFF"/>
                </a:solidFill>
                <a:latin typeface="Montserrat"/>
              </a:rPr>
              <a:t>Sai Srinivas Puranam</a:t>
            </a:r>
          </a:p>
          <a:p>
            <a:pPr algn="r">
              <a:lnSpc>
                <a:spcPts val="4920"/>
              </a:lnSpc>
            </a:pPr>
            <a:r>
              <a:rPr lang="en-US" sz="3514">
                <a:solidFill>
                  <a:srgbClr val="FFFFFF"/>
                </a:solidFill>
                <a:latin typeface="Montserrat"/>
              </a:rPr>
              <a:t>Bhuvanendra Putchala</a:t>
            </a:r>
          </a:p>
          <a:p>
            <a:pPr algn="r">
              <a:lnSpc>
                <a:spcPts val="4920"/>
              </a:lnSpc>
              <a:spcBef>
                <a:spcPct val="0"/>
              </a:spcBef>
            </a:pPr>
            <a:r>
              <a:rPr lang="en-US" sz="3514">
                <a:solidFill>
                  <a:srgbClr val="FFFFFF"/>
                </a:solidFill>
                <a:latin typeface="Montserrat"/>
              </a:rPr>
              <a:t>Sai Gowtham Dasappa Ravindra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091325"/>
          </a:xfrm>
          <a:prstGeom prst="rect">
            <a:avLst/>
          </a:prstGeom>
          <a:solidFill>
            <a:srgbClr val="F9B80C"/>
          </a:solidFill>
        </p:spPr>
      </p:sp>
      <p:sp>
        <p:nvSpPr>
          <p:cNvPr id="3" name="Freeform 3"/>
          <p:cNvSpPr/>
          <p:nvPr/>
        </p:nvSpPr>
        <p:spPr>
          <a:xfrm>
            <a:off x="17259300" y="9100846"/>
            <a:ext cx="883396" cy="1028700"/>
          </a:xfrm>
          <a:custGeom>
            <a:avLst/>
            <a:gdLst/>
            <a:ahLst/>
            <a:cxnLst/>
            <a:rect l="l" t="t" r="r" b="b"/>
            <a:pathLst>
              <a:path w="883396" h="1028700">
                <a:moveTo>
                  <a:pt x="0" y="0"/>
                </a:moveTo>
                <a:lnTo>
                  <a:pt x="883396" y="0"/>
                </a:lnTo>
                <a:lnTo>
                  <a:pt x="88339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866554"/>
            <a:ext cx="13216016" cy="6391746"/>
          </a:xfrm>
          <a:custGeom>
            <a:avLst/>
            <a:gdLst/>
            <a:ahLst/>
            <a:cxnLst/>
            <a:rect l="l" t="t" r="r" b="b"/>
            <a:pathLst>
              <a:path w="13216016" h="6391746">
                <a:moveTo>
                  <a:pt x="0" y="0"/>
                </a:moveTo>
                <a:lnTo>
                  <a:pt x="13216016" y="0"/>
                </a:lnTo>
                <a:lnTo>
                  <a:pt x="13216016" y="6391746"/>
                </a:lnTo>
                <a:lnTo>
                  <a:pt x="0" y="6391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26955" y="810057"/>
            <a:ext cx="12034090" cy="63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4"/>
              </a:lnSpc>
            </a:pPr>
            <a:r>
              <a:rPr lang="en-US" sz="5266">
                <a:solidFill>
                  <a:srgbClr val="FFFFFF"/>
                </a:solidFill>
                <a:latin typeface="Montserrat Ultra-Bold"/>
              </a:rPr>
              <a:t>Exploratory Data Analysis (EDA)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43012" y="2818929"/>
            <a:ext cx="3816288" cy="591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Montserrat"/>
              </a:rPr>
              <a:t>Our study suggests poorer physical health, compared to mental health, plays a more significant role in diabetic conditions, highlighting the importance of managing physical well-being for diabetic patients.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091325"/>
          </a:xfrm>
          <a:prstGeom prst="rect">
            <a:avLst/>
          </a:prstGeom>
          <a:solidFill>
            <a:srgbClr val="F9B80C"/>
          </a:solidFill>
        </p:spPr>
      </p:sp>
      <p:sp>
        <p:nvSpPr>
          <p:cNvPr id="3" name="Freeform 3"/>
          <p:cNvSpPr/>
          <p:nvPr/>
        </p:nvSpPr>
        <p:spPr>
          <a:xfrm>
            <a:off x="17259300" y="9100846"/>
            <a:ext cx="883396" cy="1028700"/>
          </a:xfrm>
          <a:custGeom>
            <a:avLst/>
            <a:gdLst/>
            <a:ahLst/>
            <a:cxnLst/>
            <a:rect l="l" t="t" r="r" b="b"/>
            <a:pathLst>
              <a:path w="883396" h="1028700">
                <a:moveTo>
                  <a:pt x="0" y="0"/>
                </a:moveTo>
                <a:lnTo>
                  <a:pt x="883396" y="0"/>
                </a:lnTo>
                <a:lnTo>
                  <a:pt x="88339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5723" y="2403803"/>
            <a:ext cx="13137289" cy="7407575"/>
          </a:xfrm>
          <a:custGeom>
            <a:avLst/>
            <a:gdLst/>
            <a:ahLst/>
            <a:cxnLst/>
            <a:rect l="l" t="t" r="r" b="b"/>
            <a:pathLst>
              <a:path w="13137289" h="7407575">
                <a:moveTo>
                  <a:pt x="0" y="0"/>
                </a:moveTo>
                <a:lnTo>
                  <a:pt x="13137289" y="0"/>
                </a:lnTo>
                <a:lnTo>
                  <a:pt x="13137289" y="7407575"/>
                </a:lnTo>
                <a:lnTo>
                  <a:pt x="0" y="7407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26955" y="810057"/>
            <a:ext cx="12034090" cy="63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4"/>
              </a:lnSpc>
            </a:pPr>
            <a:r>
              <a:rPr lang="en-US" sz="5266">
                <a:solidFill>
                  <a:srgbClr val="FFFFFF"/>
                </a:solidFill>
                <a:latin typeface="Montserrat Ultra-Bold"/>
              </a:rPr>
              <a:t>Exploratory Data Analysis (EDA)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42042" y="2745151"/>
            <a:ext cx="3617258" cy="591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Montserrat"/>
              </a:rPr>
              <a:t>Our analysis revealed a surprising trend in healthcare access. It was highest for those in the middle income brackets, highlighting potential challenges for both low and high earners.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091325"/>
          </a:xfrm>
          <a:prstGeom prst="rect">
            <a:avLst/>
          </a:prstGeom>
          <a:solidFill>
            <a:srgbClr val="F9B80C"/>
          </a:solidFill>
        </p:spPr>
      </p:sp>
      <p:sp>
        <p:nvSpPr>
          <p:cNvPr id="3" name="Freeform 3"/>
          <p:cNvSpPr/>
          <p:nvPr/>
        </p:nvSpPr>
        <p:spPr>
          <a:xfrm>
            <a:off x="17259300" y="9100846"/>
            <a:ext cx="883396" cy="1028700"/>
          </a:xfrm>
          <a:custGeom>
            <a:avLst/>
            <a:gdLst/>
            <a:ahLst/>
            <a:cxnLst/>
            <a:rect l="l" t="t" r="r" b="b"/>
            <a:pathLst>
              <a:path w="883396" h="1028700">
                <a:moveTo>
                  <a:pt x="0" y="0"/>
                </a:moveTo>
                <a:lnTo>
                  <a:pt x="883396" y="0"/>
                </a:lnTo>
                <a:lnTo>
                  <a:pt x="88339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0754" y="2248779"/>
            <a:ext cx="10389607" cy="8038221"/>
          </a:xfrm>
          <a:custGeom>
            <a:avLst/>
            <a:gdLst/>
            <a:ahLst/>
            <a:cxnLst/>
            <a:rect l="l" t="t" r="r" b="b"/>
            <a:pathLst>
              <a:path w="10389607" h="8038221">
                <a:moveTo>
                  <a:pt x="0" y="0"/>
                </a:moveTo>
                <a:lnTo>
                  <a:pt x="10389607" y="0"/>
                </a:lnTo>
                <a:lnTo>
                  <a:pt x="10389607" y="8038221"/>
                </a:lnTo>
                <a:lnTo>
                  <a:pt x="0" y="803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4" b="-39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26955" y="810057"/>
            <a:ext cx="12034090" cy="63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4"/>
              </a:lnSpc>
            </a:pPr>
            <a:r>
              <a:rPr lang="en-US" sz="5266">
                <a:solidFill>
                  <a:srgbClr val="FFFFFF"/>
                </a:solidFill>
                <a:latin typeface="Montserrat Ultra-Bold"/>
              </a:rPr>
              <a:t>Clustering (K-Means)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00300" y="2691376"/>
            <a:ext cx="5475880" cy="443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Montserrat"/>
              </a:rPr>
              <a:t>Performed kmeans clustering to look at the similarities</a:t>
            </a:r>
          </a:p>
          <a:p>
            <a:pPr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Montserrat"/>
              </a:rPr>
              <a:t>in the data. clusters are separated on one axis that indicates there's is a high correlation.</a:t>
            </a:r>
          </a:p>
          <a:p>
            <a:pPr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Montserrat"/>
              </a:rPr>
              <a:t>some of the points that are away from custers might be the outliers.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18460" y="236606"/>
            <a:ext cx="11156323" cy="1728035"/>
          </a:xfrm>
          <a:prstGeom prst="rect">
            <a:avLst/>
          </a:prstGeom>
          <a:solidFill>
            <a:srgbClr val="4A6418"/>
          </a:solidFill>
        </p:spPr>
      </p:sp>
      <p:sp>
        <p:nvSpPr>
          <p:cNvPr id="3" name="TextBox 3"/>
          <p:cNvSpPr txBox="1"/>
          <p:nvPr/>
        </p:nvSpPr>
        <p:spPr>
          <a:xfrm>
            <a:off x="3871083" y="751032"/>
            <a:ext cx="10851079" cy="92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7638">
                <a:solidFill>
                  <a:srgbClr val="F9B80C"/>
                </a:solidFill>
                <a:latin typeface="Montserrat Ultra-Bold"/>
              </a:rPr>
              <a:t>Hypothesis Testing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7118467" y="9030930"/>
            <a:ext cx="887624" cy="1033623"/>
          </a:xfrm>
          <a:custGeom>
            <a:avLst/>
            <a:gdLst/>
            <a:ahLst/>
            <a:cxnLst/>
            <a:rect l="l" t="t" r="r" b="b"/>
            <a:pathLst>
              <a:path w="887624" h="1033623">
                <a:moveTo>
                  <a:pt x="0" y="0"/>
                </a:moveTo>
                <a:lnTo>
                  <a:pt x="887624" y="0"/>
                </a:lnTo>
                <a:lnTo>
                  <a:pt x="887624" y="1033623"/>
                </a:lnTo>
                <a:lnTo>
                  <a:pt x="0" y="103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9290" y="2154161"/>
            <a:ext cx="16548578" cy="1002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4"/>
              </a:lnSpc>
            </a:pPr>
            <a:r>
              <a:rPr lang="en-US" sz="2158">
                <a:solidFill>
                  <a:srgbClr val="000000"/>
                </a:solidFill>
                <a:latin typeface="Montserrat Bold"/>
              </a:rPr>
              <a:t>Hypothesis 1:</a:t>
            </a:r>
          </a:p>
          <a:p>
            <a:pPr marL="466098" lvl="1" indent="-233049">
              <a:lnSpc>
                <a:spcPts val="345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Montserrat"/>
              </a:rPr>
              <a:t>H0: No significant difference in average sleep duration between individuals with and without diabetes.</a:t>
            </a:r>
          </a:p>
          <a:p>
            <a:pPr marL="466098" lvl="1" indent="-233049">
              <a:lnSpc>
                <a:spcPts val="345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Montserrat"/>
              </a:rPr>
              <a:t>H1: Individuals with diabetes have a significantly different average sleep duration compared to those without diabetes.</a:t>
            </a:r>
          </a:p>
          <a:p>
            <a:pPr>
              <a:lnSpc>
                <a:spcPts val="3454"/>
              </a:lnSpc>
            </a:pPr>
            <a:endParaRPr lang="en-US" sz="2158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454"/>
              </a:lnSpc>
            </a:pPr>
            <a:r>
              <a:rPr lang="en-US" sz="2158">
                <a:solidFill>
                  <a:srgbClr val="000000"/>
                </a:solidFill>
                <a:latin typeface="Montserrat Bold"/>
              </a:rPr>
              <a:t>Result:</a:t>
            </a:r>
          </a:p>
          <a:p>
            <a:pPr>
              <a:lnSpc>
                <a:spcPts val="3454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</a:rPr>
              <a:t>The ANOVA test resulted a p-value greater than 0.05, indicating that the null hypothesis was not rejected. This suggests that there is no significant difference in average sleep duration between individuals with and without diabetes.</a:t>
            </a:r>
          </a:p>
          <a:p>
            <a:pPr>
              <a:lnSpc>
                <a:spcPts val="3454"/>
              </a:lnSpc>
            </a:pPr>
            <a:endParaRPr lang="en-US" sz="2158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454"/>
              </a:lnSpc>
            </a:pPr>
            <a:r>
              <a:rPr lang="en-US" sz="2158">
                <a:solidFill>
                  <a:srgbClr val="000000"/>
                </a:solidFill>
                <a:latin typeface="Montserrat Bold"/>
              </a:rPr>
              <a:t>Hypothesis 2:</a:t>
            </a:r>
          </a:p>
          <a:p>
            <a:pPr marL="466098" lvl="1" indent="-233049">
              <a:lnSpc>
                <a:spcPts val="345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Montserrat"/>
              </a:rPr>
              <a:t>H0: There is no significant association between having diabetes and reporting a certain number of mentally unhealthy days.</a:t>
            </a:r>
          </a:p>
          <a:p>
            <a:pPr marL="466098" lvl="1" indent="-233049">
              <a:lnSpc>
                <a:spcPts val="345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Montserrat"/>
              </a:rPr>
              <a:t>H1: The number of mentally unhealthy days is significantly different between individuals with and without diabetes.</a:t>
            </a:r>
          </a:p>
          <a:p>
            <a:pPr>
              <a:lnSpc>
                <a:spcPts val="3454"/>
              </a:lnSpc>
            </a:pPr>
            <a:endParaRPr lang="en-US" sz="2158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454"/>
              </a:lnSpc>
            </a:pPr>
            <a:r>
              <a:rPr lang="en-US" sz="2158">
                <a:solidFill>
                  <a:srgbClr val="000000"/>
                </a:solidFill>
                <a:latin typeface="Montserrat Bold"/>
              </a:rPr>
              <a:t>Result:</a:t>
            </a:r>
          </a:p>
          <a:p>
            <a:pPr>
              <a:lnSpc>
                <a:spcPts val="3454"/>
              </a:lnSpc>
            </a:pPr>
            <a:r>
              <a:rPr lang="en-US" sz="2158">
                <a:solidFill>
                  <a:srgbClr val="000000"/>
                </a:solidFill>
                <a:latin typeface="Montserrat"/>
              </a:rPr>
              <a:t>The ANOVA test resulted a p-value less than 0.05, indicating that the null hypothesis was rejected. This suggests that The number of mentally unhealthy days is significantly different between individuals with and without diabetes. </a:t>
            </a:r>
          </a:p>
          <a:p>
            <a:pPr>
              <a:lnSpc>
                <a:spcPts val="3454"/>
              </a:lnSpc>
            </a:pPr>
            <a:endParaRPr lang="en-US" sz="2158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454"/>
              </a:lnSpc>
            </a:pPr>
            <a:endParaRPr lang="en-US" sz="2158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454"/>
              </a:lnSpc>
            </a:pPr>
            <a:endParaRPr lang="en-US" sz="2158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454"/>
              </a:lnSpc>
            </a:pPr>
            <a:r>
              <a:rPr lang="en-US" sz="2158">
                <a:solidFill>
                  <a:srgbClr val="000000"/>
                </a:solidFill>
                <a:latin typeface="Montserrat Bold"/>
              </a:rPr>
              <a:t> </a:t>
            </a:r>
          </a:p>
          <a:p>
            <a:pPr>
              <a:lnSpc>
                <a:spcPts val="3454"/>
              </a:lnSpc>
            </a:pPr>
            <a:endParaRPr lang="en-US" sz="2158">
              <a:solidFill>
                <a:srgbClr val="000000"/>
              </a:solidFill>
              <a:latin typeface="Montserrat Bold"/>
            </a:endParaRPr>
          </a:p>
          <a:p>
            <a:pPr>
              <a:lnSpc>
                <a:spcPts val="3022"/>
              </a:lnSpc>
            </a:pPr>
            <a:endParaRPr lang="en-US" sz="2158">
              <a:solidFill>
                <a:srgbClr val="000000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474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31580" y="3814962"/>
            <a:ext cx="5139587" cy="3299211"/>
          </a:xfrm>
          <a:custGeom>
            <a:avLst/>
            <a:gdLst/>
            <a:ahLst/>
            <a:cxnLst/>
            <a:rect l="l" t="t" r="r" b="b"/>
            <a:pathLst>
              <a:path w="5139587" h="3299211">
                <a:moveTo>
                  <a:pt x="0" y="0"/>
                </a:moveTo>
                <a:lnTo>
                  <a:pt x="5139587" y="0"/>
                </a:lnTo>
                <a:lnTo>
                  <a:pt x="5139587" y="3299211"/>
                </a:lnTo>
                <a:lnTo>
                  <a:pt x="0" y="3299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814962"/>
            <a:ext cx="5139587" cy="3299211"/>
          </a:xfrm>
          <a:custGeom>
            <a:avLst/>
            <a:gdLst/>
            <a:ahLst/>
            <a:cxnLst/>
            <a:rect l="l" t="t" r="r" b="b"/>
            <a:pathLst>
              <a:path w="5139587" h="3299211">
                <a:moveTo>
                  <a:pt x="0" y="0"/>
                </a:moveTo>
                <a:lnTo>
                  <a:pt x="5139587" y="0"/>
                </a:lnTo>
                <a:lnTo>
                  <a:pt x="5139587" y="3299211"/>
                </a:lnTo>
                <a:lnTo>
                  <a:pt x="0" y="3299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49402" y="3814962"/>
            <a:ext cx="5008713" cy="3215200"/>
          </a:xfrm>
          <a:custGeom>
            <a:avLst/>
            <a:gdLst/>
            <a:ahLst/>
            <a:cxnLst/>
            <a:rect l="l" t="t" r="r" b="b"/>
            <a:pathLst>
              <a:path w="5008713" h="3215200">
                <a:moveTo>
                  <a:pt x="0" y="0"/>
                </a:moveTo>
                <a:lnTo>
                  <a:pt x="5008712" y="0"/>
                </a:lnTo>
                <a:lnTo>
                  <a:pt x="5008712" y="3215200"/>
                </a:lnTo>
                <a:lnTo>
                  <a:pt x="0" y="3215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48264"/>
            <a:ext cx="10297763" cy="74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8"/>
              </a:lnSpc>
            </a:pPr>
            <a:r>
              <a:rPr lang="en-US" sz="6066">
                <a:solidFill>
                  <a:srgbClr val="4A6418"/>
                </a:solidFill>
                <a:latin typeface="Montserrat Ultra-Bold"/>
              </a:rPr>
              <a:t>Modeling - Decision Tree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98813"/>
            <a:ext cx="16230600" cy="221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5"/>
              </a:lnSpc>
            </a:pPr>
            <a:r>
              <a:rPr lang="en-US" sz="3100">
                <a:solidFill>
                  <a:srgbClr val="000000"/>
                </a:solidFill>
                <a:latin typeface="Montserrat Bold"/>
              </a:rPr>
              <a:t>Class Imbalance Handling:</a:t>
            </a:r>
          </a:p>
          <a:p>
            <a:pPr marL="669291" lvl="1" indent="-334646" algn="just">
              <a:lnSpc>
                <a:spcPts val="4495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Montserrat"/>
              </a:rPr>
              <a:t>Identified class imbalance in the selected data. To handle it, we have utilized under-sampling technique.</a:t>
            </a:r>
          </a:p>
          <a:p>
            <a:pPr algn="just">
              <a:lnSpc>
                <a:spcPts val="4495"/>
              </a:lnSpc>
            </a:pPr>
            <a:endParaRPr lang="en-US" sz="310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21929" y="7030162"/>
            <a:ext cx="2086053" cy="33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Post 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0875" y="7077948"/>
            <a:ext cx="2063093" cy="33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Pre Sampling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29780" y="7077948"/>
            <a:ext cx="4315219" cy="33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Post Hyper-Parameter Tuning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65771" y="7888732"/>
            <a:ext cx="2028565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Precision - 30.17% 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Recall - 32.25%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6171" y="7886699"/>
            <a:ext cx="2086053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Accuracy - 62.49% 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F1 Score - 59.18%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29781" y="7886699"/>
            <a:ext cx="2013890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Accuracy - 70.53%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F1 Score - 68.09%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94435" y="7886700"/>
            <a:ext cx="2056679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Precision - 59.35% 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Recall - 59.05%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53758" y="7886698"/>
            <a:ext cx="2026359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Precision - 67.89%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Recall - 68.30%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3936" y="7886698"/>
            <a:ext cx="2063094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Accuracy - 75.62% 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 dirty="0">
                <a:solidFill>
                  <a:srgbClr val="000000"/>
                </a:solidFill>
                <a:latin typeface="Montserrat Bold"/>
              </a:rPr>
              <a:t>F1 Score - 31.13%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474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02406" y="1672387"/>
            <a:ext cx="5083188" cy="3263007"/>
          </a:xfrm>
          <a:custGeom>
            <a:avLst/>
            <a:gdLst/>
            <a:ahLst/>
            <a:cxnLst/>
            <a:rect l="l" t="t" r="r" b="b"/>
            <a:pathLst>
              <a:path w="5083188" h="3263007">
                <a:moveTo>
                  <a:pt x="0" y="0"/>
                </a:moveTo>
                <a:lnTo>
                  <a:pt x="5083188" y="0"/>
                </a:lnTo>
                <a:lnTo>
                  <a:pt x="5083188" y="3263007"/>
                </a:lnTo>
                <a:lnTo>
                  <a:pt x="0" y="3263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6122" y="1729001"/>
            <a:ext cx="5319185" cy="3414499"/>
          </a:xfrm>
          <a:custGeom>
            <a:avLst/>
            <a:gdLst/>
            <a:ahLst/>
            <a:cxnLst/>
            <a:rect l="l" t="t" r="r" b="b"/>
            <a:pathLst>
              <a:path w="5319185" h="3414499">
                <a:moveTo>
                  <a:pt x="0" y="0"/>
                </a:moveTo>
                <a:lnTo>
                  <a:pt x="5319185" y="0"/>
                </a:lnTo>
                <a:lnTo>
                  <a:pt x="5319185" y="3414499"/>
                </a:lnTo>
                <a:lnTo>
                  <a:pt x="0" y="3414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81472" y="1672387"/>
            <a:ext cx="5203104" cy="3376236"/>
          </a:xfrm>
          <a:custGeom>
            <a:avLst/>
            <a:gdLst/>
            <a:ahLst/>
            <a:cxnLst/>
            <a:rect l="l" t="t" r="r" b="b"/>
            <a:pathLst>
              <a:path w="5203104" h="3376236">
                <a:moveTo>
                  <a:pt x="0" y="0"/>
                </a:moveTo>
                <a:lnTo>
                  <a:pt x="5203104" y="0"/>
                </a:lnTo>
                <a:lnTo>
                  <a:pt x="5203104" y="3376236"/>
                </a:lnTo>
                <a:lnTo>
                  <a:pt x="0" y="3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48264"/>
            <a:ext cx="14000870" cy="74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8"/>
              </a:lnSpc>
            </a:pPr>
            <a:r>
              <a:rPr lang="en-US" sz="6066">
                <a:solidFill>
                  <a:srgbClr val="4A6418"/>
                </a:solidFill>
                <a:latin typeface="Montserrat Ultra-Bold"/>
              </a:rPr>
              <a:t>Modeling - Logistic Regression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3000" y="5387713"/>
            <a:ext cx="2057400" cy="333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Post Sampling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2200" y="5392973"/>
            <a:ext cx="1958220" cy="333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Pre 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8750" y="6320746"/>
            <a:ext cx="2729508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Accuracy - 83.38%%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F1 Score - 21.45%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14109" y="6320746"/>
            <a:ext cx="2464966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Accuracy - 71.80%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F1 Score - 69.12%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8330" y="6320746"/>
            <a:ext cx="2683142" cy="691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Precision - 69.69%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Recall - 68.56%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05433" y="6320746"/>
            <a:ext cx="2516088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Precision -56.49% 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Recall - 13.24%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16850" y="5387713"/>
            <a:ext cx="4067726" cy="333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Post Hyper-parameter tuning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62286" y="6320746"/>
            <a:ext cx="2457227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Accuracy - 71.74%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F1 Score - 69.04%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78349" y="6320746"/>
            <a:ext cx="2513484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Precision - 69.66%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Recall - 68.43%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474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92770" y="2325463"/>
            <a:ext cx="5311200" cy="3409373"/>
          </a:xfrm>
          <a:custGeom>
            <a:avLst/>
            <a:gdLst/>
            <a:ahLst/>
            <a:cxnLst/>
            <a:rect l="l" t="t" r="r" b="b"/>
            <a:pathLst>
              <a:path w="5311200" h="3409373">
                <a:moveTo>
                  <a:pt x="0" y="0"/>
                </a:moveTo>
                <a:lnTo>
                  <a:pt x="5311200" y="0"/>
                </a:lnTo>
                <a:lnTo>
                  <a:pt x="5311200" y="3409373"/>
                </a:lnTo>
                <a:lnTo>
                  <a:pt x="0" y="3409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4479" y="2507074"/>
            <a:ext cx="5028283" cy="3227762"/>
          </a:xfrm>
          <a:custGeom>
            <a:avLst/>
            <a:gdLst/>
            <a:ahLst/>
            <a:cxnLst/>
            <a:rect l="l" t="t" r="r" b="b"/>
            <a:pathLst>
              <a:path w="5028283" h="3227762">
                <a:moveTo>
                  <a:pt x="0" y="0"/>
                </a:moveTo>
                <a:lnTo>
                  <a:pt x="5028283" y="0"/>
                </a:lnTo>
                <a:lnTo>
                  <a:pt x="5028283" y="3227762"/>
                </a:lnTo>
                <a:lnTo>
                  <a:pt x="0" y="3227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03970" y="2480743"/>
            <a:ext cx="5069302" cy="3254093"/>
          </a:xfrm>
          <a:custGeom>
            <a:avLst/>
            <a:gdLst/>
            <a:ahLst/>
            <a:cxnLst/>
            <a:rect l="l" t="t" r="r" b="b"/>
            <a:pathLst>
              <a:path w="5069302" h="3254093">
                <a:moveTo>
                  <a:pt x="0" y="0"/>
                </a:moveTo>
                <a:lnTo>
                  <a:pt x="5069302" y="0"/>
                </a:lnTo>
                <a:lnTo>
                  <a:pt x="5069302" y="3254093"/>
                </a:lnTo>
                <a:lnTo>
                  <a:pt x="0" y="325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48264"/>
            <a:ext cx="11897734" cy="74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8"/>
              </a:lnSpc>
            </a:pPr>
            <a:r>
              <a:rPr lang="en-US" sz="6066">
                <a:solidFill>
                  <a:srgbClr val="4A6418"/>
                </a:solidFill>
                <a:latin typeface="Montserrat Ultra-Bold"/>
              </a:rPr>
              <a:t>Modeling - Random Forest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96719" y="5704367"/>
            <a:ext cx="2181853" cy="338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Post Sampling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47443" y="5705283"/>
            <a:ext cx="2181853" cy="338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Pre 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9397" y="6355967"/>
            <a:ext cx="2517651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Accuracy - 70.76%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F1 Score - 68.34%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355967"/>
            <a:ext cx="2526060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Accuracy - 82.80%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F1 Score - 20.88%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37548" y="6355967"/>
            <a:ext cx="2444948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Precision - 68.13%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Recall - 68.55%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48034" y="6355967"/>
            <a:ext cx="2461394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Precision - 50.10%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Recall - 13.19%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29121" y="6355967"/>
            <a:ext cx="2450604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Precision - 69.16%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Recall - 70.01%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96501" y="6355967"/>
            <a:ext cx="2442121" cy="69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Accuracy - 71.82% </a:t>
            </a:r>
          </a:p>
          <a:p>
            <a:pPr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000000"/>
                </a:solidFill>
                <a:latin typeface="Montserrat Bold"/>
              </a:rPr>
              <a:t>F1 Score - 69.58%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18412" y="5704367"/>
            <a:ext cx="4226587" cy="338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Post Hyper-Parameter Tuning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474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15443" y="2684328"/>
            <a:ext cx="4857113" cy="3117885"/>
          </a:xfrm>
          <a:custGeom>
            <a:avLst/>
            <a:gdLst/>
            <a:ahLst/>
            <a:cxnLst/>
            <a:rect l="l" t="t" r="r" b="b"/>
            <a:pathLst>
              <a:path w="4857113" h="3117885">
                <a:moveTo>
                  <a:pt x="0" y="0"/>
                </a:moveTo>
                <a:lnTo>
                  <a:pt x="4857114" y="0"/>
                </a:lnTo>
                <a:lnTo>
                  <a:pt x="4857114" y="3117885"/>
                </a:lnTo>
                <a:lnTo>
                  <a:pt x="0" y="3117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8695" y="2684328"/>
            <a:ext cx="4857113" cy="3117885"/>
          </a:xfrm>
          <a:custGeom>
            <a:avLst/>
            <a:gdLst/>
            <a:ahLst/>
            <a:cxnLst/>
            <a:rect l="l" t="t" r="r" b="b"/>
            <a:pathLst>
              <a:path w="4857113" h="3117885">
                <a:moveTo>
                  <a:pt x="0" y="0"/>
                </a:moveTo>
                <a:lnTo>
                  <a:pt x="4857114" y="0"/>
                </a:lnTo>
                <a:lnTo>
                  <a:pt x="4857114" y="3117885"/>
                </a:lnTo>
                <a:lnTo>
                  <a:pt x="0" y="3117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25735" y="2783439"/>
            <a:ext cx="4548318" cy="2919663"/>
          </a:xfrm>
          <a:custGeom>
            <a:avLst/>
            <a:gdLst/>
            <a:ahLst/>
            <a:cxnLst/>
            <a:rect l="l" t="t" r="r" b="b"/>
            <a:pathLst>
              <a:path w="4548318" h="2919663">
                <a:moveTo>
                  <a:pt x="0" y="0"/>
                </a:moveTo>
                <a:lnTo>
                  <a:pt x="4548319" y="0"/>
                </a:lnTo>
                <a:lnTo>
                  <a:pt x="4548319" y="2919663"/>
                </a:lnTo>
                <a:lnTo>
                  <a:pt x="0" y="29196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48264"/>
            <a:ext cx="9985783" cy="74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8"/>
              </a:lnSpc>
            </a:pPr>
            <a:r>
              <a:rPr lang="en-US" sz="6066">
                <a:solidFill>
                  <a:srgbClr val="4A6418"/>
                </a:solidFill>
                <a:latin typeface="Montserrat Ultra-Bold"/>
              </a:rPr>
              <a:t>Modeling - XG Boost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44844" y="5861238"/>
            <a:ext cx="2198311" cy="33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Post Sampling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03714" y="5861238"/>
            <a:ext cx="1873085" cy="33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Pre 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8695" y="6610539"/>
            <a:ext cx="2037677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Accuracy - 83.48%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F1 Score - 25.41 %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11031" y="6610539"/>
            <a:ext cx="1974374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Precision - 51.60%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Recall - 16.43%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50182" y="6610539"/>
            <a:ext cx="2027306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Accuracy - 71.79% 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F1 Score - 69.65%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88" y="6611189"/>
            <a:ext cx="1982826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Precision - 69.01%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Recall - 70.30%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59569" y="6610539"/>
            <a:ext cx="2011684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Accuracy - 72.21%  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F1 Score - 70.13%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99895" y="6608088"/>
            <a:ext cx="1926513" cy="55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Precision - 69.41%</a:t>
            </a:r>
          </a:p>
          <a:p>
            <a:pPr>
              <a:lnSpc>
                <a:spcPts val="2281"/>
              </a:lnSpc>
              <a:spcBef>
                <a:spcPct val="0"/>
              </a:spcBef>
            </a:pPr>
            <a:r>
              <a:rPr lang="en-US" sz="1629">
                <a:solidFill>
                  <a:srgbClr val="000000"/>
                </a:solidFill>
                <a:latin typeface="Montserrat Bold"/>
              </a:rPr>
              <a:t>Recall - 70.86%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5735" y="5861238"/>
            <a:ext cx="4375831" cy="33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dirty="0">
                <a:solidFill>
                  <a:srgbClr val="000000"/>
                </a:solidFill>
                <a:latin typeface="Montserrat Bold"/>
              </a:rPr>
              <a:t>Post Hyper-Parameter Tuning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474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87255" y="1937530"/>
            <a:ext cx="11313489" cy="7320770"/>
          </a:xfrm>
          <a:custGeom>
            <a:avLst/>
            <a:gdLst/>
            <a:ahLst/>
            <a:cxnLst/>
            <a:rect l="l" t="t" r="r" b="b"/>
            <a:pathLst>
              <a:path w="11313489" h="7320770">
                <a:moveTo>
                  <a:pt x="0" y="0"/>
                </a:moveTo>
                <a:lnTo>
                  <a:pt x="11313490" y="0"/>
                </a:lnTo>
                <a:lnTo>
                  <a:pt x="11313490" y="7320770"/>
                </a:lnTo>
                <a:lnTo>
                  <a:pt x="0" y="732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48264"/>
            <a:ext cx="16230600" cy="74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8"/>
              </a:lnSpc>
            </a:pPr>
            <a:r>
              <a:rPr lang="en-US" sz="6066">
                <a:solidFill>
                  <a:srgbClr val="4A6418"/>
                </a:solidFill>
                <a:latin typeface="Montserrat Ultra-Bold"/>
              </a:rPr>
              <a:t>Modeling - Feature Importance Score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33800" y="342900"/>
            <a:ext cx="11156323" cy="1728035"/>
          </a:xfrm>
          <a:prstGeom prst="rect">
            <a:avLst/>
          </a:prstGeom>
          <a:solidFill>
            <a:srgbClr val="4A6418"/>
          </a:solidFill>
        </p:spPr>
      </p:sp>
      <p:sp>
        <p:nvSpPr>
          <p:cNvPr id="3" name="TextBox 3"/>
          <p:cNvSpPr txBox="1"/>
          <p:nvPr/>
        </p:nvSpPr>
        <p:spPr>
          <a:xfrm>
            <a:off x="3871083" y="751032"/>
            <a:ext cx="10851079" cy="92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7638" dirty="0">
                <a:solidFill>
                  <a:srgbClr val="F9B80C"/>
                </a:solidFill>
                <a:latin typeface="Montserrat Ultra-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7118467" y="9030930"/>
            <a:ext cx="887624" cy="1033623"/>
          </a:xfrm>
          <a:custGeom>
            <a:avLst/>
            <a:gdLst/>
            <a:ahLst/>
            <a:cxnLst/>
            <a:rect l="l" t="t" r="r" b="b"/>
            <a:pathLst>
              <a:path w="887624" h="1033623">
                <a:moveTo>
                  <a:pt x="0" y="0"/>
                </a:moveTo>
                <a:lnTo>
                  <a:pt x="887624" y="0"/>
                </a:lnTo>
                <a:lnTo>
                  <a:pt x="887624" y="1033623"/>
                </a:lnTo>
                <a:lnTo>
                  <a:pt x="0" y="103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2926" y="2354182"/>
            <a:ext cx="16782148" cy="735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654" lvl="1" indent="-330327">
              <a:lnSpc>
                <a:spcPts val="4896"/>
              </a:lnSpc>
              <a:buFont typeface="Arial"/>
              <a:buChar char="•"/>
            </a:pPr>
            <a:r>
              <a:rPr lang="en-US" sz="3060" dirty="0">
                <a:solidFill>
                  <a:srgbClr val="000000"/>
                </a:solidFill>
                <a:latin typeface="Montserrat"/>
              </a:rPr>
              <a:t>The project demonstrates the potential use of machine learning to achieve highly accurate early detection of diabetes, offering a powerful tool for preventing its devastating impact on individuals and healthcare systems.</a:t>
            </a:r>
          </a:p>
          <a:p>
            <a:pPr marL="660654" lvl="1" indent="-330327">
              <a:lnSpc>
                <a:spcPts val="4896"/>
              </a:lnSpc>
              <a:buFont typeface="Arial"/>
              <a:buChar char="•"/>
            </a:pPr>
            <a:r>
              <a:rPr lang="en-US" sz="3060" dirty="0">
                <a:solidFill>
                  <a:srgbClr val="000000"/>
                </a:solidFill>
                <a:latin typeface="Montserrat"/>
              </a:rPr>
              <a:t>Analyzing the data set from the CDC's BRFSS survey revealed intricate relationships between various health conditions and diabetes risk.</a:t>
            </a:r>
          </a:p>
          <a:p>
            <a:pPr marL="660654" lvl="1" indent="-330327">
              <a:lnSpc>
                <a:spcPts val="4896"/>
              </a:lnSpc>
              <a:buFont typeface="Arial"/>
              <a:buChar char="•"/>
            </a:pPr>
            <a:r>
              <a:rPr lang="en-US" sz="3060" dirty="0">
                <a:solidFill>
                  <a:srgbClr val="000000"/>
                </a:solidFill>
                <a:latin typeface="Montserrat"/>
              </a:rPr>
              <a:t>Using sophisticated techniques like XG Boost, we built a predictive model boasting an impressive accuracy of approximately 72% in early diabetes detection.</a:t>
            </a:r>
          </a:p>
          <a:p>
            <a:pPr marL="660654" lvl="1" indent="-330327">
              <a:lnSpc>
                <a:spcPts val="4896"/>
              </a:lnSpc>
              <a:buFont typeface="Arial"/>
              <a:buChar char="•"/>
            </a:pPr>
            <a:r>
              <a:rPr lang="en-US" sz="3060" dirty="0">
                <a:solidFill>
                  <a:srgbClr val="000000"/>
                </a:solidFill>
                <a:latin typeface="Montserrat"/>
              </a:rPr>
              <a:t>The project paves the way for proactive diabetes management strategies by empowering early detection and effective prevention, thus contributing to a healthier future for individuals at risk of diabetes and promotes a more sustainable healthcare landscape.</a:t>
            </a:r>
          </a:p>
          <a:p>
            <a:pPr>
              <a:lnSpc>
                <a:spcPts val="4284"/>
              </a:lnSpc>
            </a:pPr>
            <a:endParaRPr lang="en-US" sz="3060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731763" y="559267"/>
            <a:ext cx="8047416" cy="108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80"/>
              </a:lnSpc>
            </a:pPr>
            <a:r>
              <a:rPr lang="en-US" sz="6414">
                <a:solidFill>
                  <a:srgbClr val="FFFFFF"/>
                </a:solidFill>
                <a:latin typeface="Montserrat Ultra-Bold"/>
              </a:rPr>
              <a:t>Agenda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5999" y="1953518"/>
            <a:ext cx="8892778" cy="766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7988" lvl="1" indent="-438994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Introduction</a:t>
            </a:r>
          </a:p>
          <a:p>
            <a:pPr marL="877988" lvl="1" indent="-438994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Data Description</a:t>
            </a:r>
          </a:p>
          <a:p>
            <a:pPr marL="877988" lvl="1" indent="-438994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Data Pipeline</a:t>
            </a:r>
          </a:p>
          <a:p>
            <a:pPr marL="1755976" lvl="2" indent="-585325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Data Pre-Processing</a:t>
            </a:r>
          </a:p>
          <a:p>
            <a:pPr marL="1755976" lvl="2" indent="-585325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EDA</a:t>
            </a:r>
          </a:p>
          <a:p>
            <a:pPr marL="1755976" lvl="2" indent="-585325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Modeling and Tuning</a:t>
            </a:r>
          </a:p>
          <a:p>
            <a:pPr marL="877988" lvl="1" indent="-438994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Results</a:t>
            </a:r>
          </a:p>
          <a:p>
            <a:pPr marL="877988" lvl="1" indent="-438994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Conclusions</a:t>
            </a:r>
          </a:p>
          <a:p>
            <a:pPr marL="877988" lvl="1" indent="-438994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Limitations and Future work</a:t>
            </a:r>
          </a:p>
          <a:p>
            <a:pPr marL="877988" lvl="1" indent="-438994">
              <a:lnSpc>
                <a:spcPts val="6099"/>
              </a:lnSpc>
              <a:buFont typeface="Arial"/>
              <a:buChar char="•"/>
            </a:pPr>
            <a:r>
              <a:rPr lang="en-US" sz="4066">
                <a:solidFill>
                  <a:srgbClr val="FFFFFF"/>
                </a:solidFill>
                <a:latin typeface="Montserrat Ultra-Bold"/>
              </a:rPr>
              <a:t> 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18460" y="236606"/>
            <a:ext cx="11156323" cy="1728035"/>
          </a:xfrm>
          <a:prstGeom prst="rect">
            <a:avLst/>
          </a:prstGeom>
          <a:solidFill>
            <a:srgbClr val="4A6418"/>
          </a:solidFill>
        </p:spPr>
      </p:sp>
      <p:sp>
        <p:nvSpPr>
          <p:cNvPr id="3" name="TextBox 3"/>
          <p:cNvSpPr txBox="1"/>
          <p:nvPr/>
        </p:nvSpPr>
        <p:spPr>
          <a:xfrm>
            <a:off x="3871083" y="751032"/>
            <a:ext cx="10851079" cy="92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7638">
                <a:solidFill>
                  <a:srgbClr val="F9B80C"/>
                </a:solidFill>
                <a:latin typeface="Montserrat Ultra-Bold"/>
              </a:rPr>
              <a:t>Limitations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17118467" y="9030930"/>
            <a:ext cx="887624" cy="1033623"/>
          </a:xfrm>
          <a:custGeom>
            <a:avLst/>
            <a:gdLst/>
            <a:ahLst/>
            <a:cxnLst/>
            <a:rect l="l" t="t" r="r" b="b"/>
            <a:pathLst>
              <a:path w="887624" h="1033623">
                <a:moveTo>
                  <a:pt x="0" y="0"/>
                </a:moveTo>
                <a:lnTo>
                  <a:pt x="887624" y="0"/>
                </a:lnTo>
                <a:lnTo>
                  <a:pt x="887624" y="1033623"/>
                </a:lnTo>
                <a:lnTo>
                  <a:pt x="0" y="103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0131" y="2391800"/>
            <a:ext cx="16782148" cy="715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886" lvl="1" indent="-297943">
              <a:lnSpc>
                <a:spcPts val="4416"/>
              </a:lnSpc>
              <a:buFont typeface="Arial"/>
              <a:buChar char="•"/>
            </a:pPr>
            <a:r>
              <a:rPr lang="en-US" sz="2760">
                <a:solidFill>
                  <a:srgbClr val="000000"/>
                </a:solidFill>
                <a:latin typeface="Montserrat"/>
              </a:rPr>
              <a:t>Survey data may not always capture the full picture of health, potentially limiting model accuracy.</a:t>
            </a:r>
          </a:p>
          <a:p>
            <a:pPr marL="595886" lvl="1" indent="-297943">
              <a:lnSpc>
                <a:spcPts val="4416"/>
              </a:lnSpc>
              <a:buFont typeface="Arial"/>
              <a:buChar char="•"/>
            </a:pPr>
            <a:r>
              <a:rPr lang="en-US" sz="2760">
                <a:solidFill>
                  <a:srgbClr val="000000"/>
                </a:solidFill>
                <a:latin typeface="Montserrat"/>
              </a:rPr>
              <a:t>Addressing class imbalance in the data set (e.g., fewer diabetics than non-diabetics) could further enhance model performance.</a:t>
            </a:r>
          </a:p>
          <a:p>
            <a:pPr marL="595886" lvl="1" indent="-297943">
              <a:lnSpc>
                <a:spcPts val="4416"/>
              </a:lnSpc>
              <a:buFont typeface="Arial"/>
              <a:buChar char="•"/>
            </a:pPr>
            <a:r>
              <a:rPr lang="en-US" sz="2760">
                <a:solidFill>
                  <a:srgbClr val="000000"/>
                </a:solidFill>
                <a:latin typeface="Montserrat"/>
              </a:rPr>
              <a:t>While XG Boost showed promise, exploring other algorithms and optimizing existing models could potentially improve accuracy.</a:t>
            </a:r>
          </a:p>
          <a:p>
            <a:pPr marL="595886" lvl="1" indent="-297943">
              <a:lnSpc>
                <a:spcPts val="4416"/>
              </a:lnSpc>
              <a:buFont typeface="Arial"/>
              <a:buChar char="•"/>
            </a:pPr>
            <a:r>
              <a:rPr lang="en-US" sz="2760">
                <a:solidFill>
                  <a:srgbClr val="000000"/>
                </a:solidFill>
                <a:latin typeface="Montserrat"/>
              </a:rPr>
              <a:t>Validating the model on new data sets is crucial to ensure its generalizability and effectiveness in broader contexts.</a:t>
            </a:r>
          </a:p>
          <a:p>
            <a:pPr marL="595886" lvl="1" indent="-297943">
              <a:lnSpc>
                <a:spcPts val="4416"/>
              </a:lnSpc>
              <a:buFont typeface="Arial"/>
              <a:buChar char="•"/>
            </a:pPr>
            <a:r>
              <a:rPr lang="en-US" sz="2760">
                <a:solidFill>
                  <a:srgbClr val="000000"/>
                </a:solidFill>
                <a:latin typeface="Montserrat"/>
              </a:rPr>
              <a:t>The model solely focuses on individual health factors. Incorporating socio-economic determinants of health disparities could yield a more holistic understanding of diabetes risk.</a:t>
            </a:r>
          </a:p>
          <a:p>
            <a:pPr marL="595886" lvl="1" indent="-297943">
              <a:lnSpc>
                <a:spcPts val="4416"/>
              </a:lnSpc>
              <a:buFont typeface="Arial"/>
              <a:buChar char="•"/>
            </a:pPr>
            <a:r>
              <a:rPr lang="en-US" sz="2760">
                <a:solidFill>
                  <a:srgbClr val="000000"/>
                </a:solidFill>
                <a:latin typeface="Montserrat"/>
              </a:rPr>
              <a:t>Addressing behavioral factors beyond the survey scope (e.g., dietary habits, physical activity) might improve prediction and intervention strategies.</a:t>
            </a:r>
          </a:p>
          <a:p>
            <a:pPr>
              <a:lnSpc>
                <a:spcPts val="4416"/>
              </a:lnSpc>
            </a:pPr>
            <a:endParaRPr lang="en-US" sz="276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18460" y="236606"/>
            <a:ext cx="11156323" cy="1728035"/>
          </a:xfrm>
          <a:prstGeom prst="rect">
            <a:avLst/>
          </a:prstGeom>
          <a:solidFill>
            <a:srgbClr val="4A6418"/>
          </a:solidFill>
        </p:spPr>
      </p:sp>
      <p:sp>
        <p:nvSpPr>
          <p:cNvPr id="3" name="TextBox 3"/>
          <p:cNvSpPr txBox="1"/>
          <p:nvPr/>
        </p:nvSpPr>
        <p:spPr>
          <a:xfrm>
            <a:off x="3871083" y="751032"/>
            <a:ext cx="10851079" cy="92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7638">
                <a:solidFill>
                  <a:srgbClr val="F9B80C"/>
                </a:solidFill>
                <a:latin typeface="Montserrat Ultra-Bold"/>
              </a:rPr>
              <a:t>Future Scope</a:t>
            </a:r>
          </a:p>
        </p:txBody>
      </p:sp>
      <p:sp>
        <p:nvSpPr>
          <p:cNvPr id="4" name="Freeform 4"/>
          <p:cNvSpPr/>
          <p:nvPr/>
        </p:nvSpPr>
        <p:spPr>
          <a:xfrm>
            <a:off x="17118467" y="9030930"/>
            <a:ext cx="887624" cy="1033623"/>
          </a:xfrm>
          <a:custGeom>
            <a:avLst/>
            <a:gdLst/>
            <a:ahLst/>
            <a:cxnLst/>
            <a:rect l="l" t="t" r="r" b="b"/>
            <a:pathLst>
              <a:path w="887624" h="1033623">
                <a:moveTo>
                  <a:pt x="0" y="0"/>
                </a:moveTo>
                <a:lnTo>
                  <a:pt x="887624" y="0"/>
                </a:lnTo>
                <a:lnTo>
                  <a:pt x="887624" y="1033623"/>
                </a:lnTo>
                <a:lnTo>
                  <a:pt x="0" y="103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319" y="2574562"/>
            <a:ext cx="16782148" cy="576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Gathering information on potentially relevant, currently missing data points for future analysis.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Conducting further tests with additional parameters to improve prediction accuracy and severity estimation.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Analyzing potentially overlooked risk factors like family history, smoking, metabolic syndrome, and physical activity levels.not included in the current analysis.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Leveraging potentially overlooked risk factors to build more accurate and robust prediction models.</a:t>
            </a:r>
          </a:p>
          <a:p>
            <a:pPr>
              <a:lnSpc>
                <a:spcPts val="4284"/>
              </a:lnSpc>
            </a:pPr>
            <a:endParaRPr lang="en-US" sz="306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18460" y="236606"/>
            <a:ext cx="11156323" cy="1728035"/>
          </a:xfrm>
          <a:prstGeom prst="rect">
            <a:avLst/>
          </a:prstGeom>
          <a:solidFill>
            <a:srgbClr val="4A6418"/>
          </a:solidFill>
        </p:spPr>
      </p:sp>
      <p:sp>
        <p:nvSpPr>
          <p:cNvPr id="3" name="TextBox 3"/>
          <p:cNvSpPr txBox="1"/>
          <p:nvPr/>
        </p:nvSpPr>
        <p:spPr>
          <a:xfrm>
            <a:off x="3871083" y="751032"/>
            <a:ext cx="10851079" cy="92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7638">
                <a:solidFill>
                  <a:srgbClr val="F9B80C"/>
                </a:solidFill>
                <a:latin typeface="Montserrat Ultra-Bold"/>
              </a:rPr>
              <a:t>References</a:t>
            </a:r>
          </a:p>
        </p:txBody>
      </p:sp>
      <p:sp>
        <p:nvSpPr>
          <p:cNvPr id="4" name="Freeform 4"/>
          <p:cNvSpPr/>
          <p:nvPr/>
        </p:nvSpPr>
        <p:spPr>
          <a:xfrm>
            <a:off x="17118467" y="9030930"/>
            <a:ext cx="887624" cy="1033623"/>
          </a:xfrm>
          <a:custGeom>
            <a:avLst/>
            <a:gdLst/>
            <a:ahLst/>
            <a:cxnLst/>
            <a:rect l="l" t="t" r="r" b="b"/>
            <a:pathLst>
              <a:path w="887624" h="1033623">
                <a:moveTo>
                  <a:pt x="0" y="0"/>
                </a:moveTo>
                <a:lnTo>
                  <a:pt x="887624" y="0"/>
                </a:lnTo>
                <a:lnTo>
                  <a:pt x="887624" y="1033623"/>
                </a:lnTo>
                <a:lnTo>
                  <a:pt x="0" y="103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319" y="2180927"/>
            <a:ext cx="16782148" cy="752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Al‐Janabi, A., Littlewood, Z., Griffiths, C. E. M., Hunter, H. J. A., Chinoy, H., Moriarty, C., Yiu, Z. Z. N., &amp; Warren, R. B. (2021). Antibody responses to single‐dose SARS‐CoV‐2 vaccination in patients receiving immunomodulators for immune‐mediated inflammatory disease. British Journal of Dermatology, 185(3), 646–648. https://doi.org/10.1111/bjd.20479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Aljumah, A. A., Ahamad, M. G., &amp; Siddiqui, M. K. (2013). Application of data mining: Diabetes health care in young and old patients. Journal of King Saud University - Computer and Information Sciences, 25(2), 127–136. https://doi.org/10.1016/j.jksuci.2012.10.003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Balpande, V. R., &amp; Wajgi, R. D. (2017). Prediction and severity estimation of diabetes using data mining technique. 2017 International Conference on Innovative Mechanisms for Industry Applications (ICIMIA), 576–580. https://doi.org/10.1109/ICIMIA.2017.7975526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18460" y="236606"/>
            <a:ext cx="11156323" cy="1728035"/>
          </a:xfrm>
          <a:prstGeom prst="rect">
            <a:avLst/>
          </a:prstGeom>
          <a:solidFill>
            <a:srgbClr val="4A6418"/>
          </a:solidFill>
        </p:spPr>
      </p:sp>
      <p:sp>
        <p:nvSpPr>
          <p:cNvPr id="3" name="TextBox 3"/>
          <p:cNvSpPr txBox="1"/>
          <p:nvPr/>
        </p:nvSpPr>
        <p:spPr>
          <a:xfrm>
            <a:off x="3871083" y="751032"/>
            <a:ext cx="10851079" cy="92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7638">
                <a:solidFill>
                  <a:srgbClr val="F9B80C"/>
                </a:solidFill>
                <a:latin typeface="Montserrat Ultra-Bold"/>
              </a:rPr>
              <a:t>References</a:t>
            </a:r>
          </a:p>
        </p:txBody>
      </p:sp>
      <p:sp>
        <p:nvSpPr>
          <p:cNvPr id="4" name="Freeform 4"/>
          <p:cNvSpPr/>
          <p:nvPr/>
        </p:nvSpPr>
        <p:spPr>
          <a:xfrm>
            <a:off x="17118467" y="9030930"/>
            <a:ext cx="887624" cy="1033623"/>
          </a:xfrm>
          <a:custGeom>
            <a:avLst/>
            <a:gdLst/>
            <a:ahLst/>
            <a:cxnLst/>
            <a:rect l="l" t="t" r="r" b="b"/>
            <a:pathLst>
              <a:path w="887624" h="1033623">
                <a:moveTo>
                  <a:pt x="0" y="0"/>
                </a:moveTo>
                <a:lnTo>
                  <a:pt x="887624" y="0"/>
                </a:lnTo>
                <a:lnTo>
                  <a:pt x="887624" y="1033623"/>
                </a:lnTo>
                <a:lnTo>
                  <a:pt x="0" y="103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088257"/>
            <a:ext cx="16529759" cy="797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759" lvl="1" indent="-347880">
              <a:lnSpc>
                <a:spcPts val="4511"/>
              </a:lnSpc>
              <a:buFont typeface="Arial"/>
              <a:buChar char="•"/>
            </a:pPr>
            <a:r>
              <a:rPr lang="en-US" sz="3222">
                <a:solidFill>
                  <a:srgbClr val="000000"/>
                </a:solidFill>
                <a:latin typeface="Montserrat"/>
              </a:rPr>
              <a:t>Cheng, H.-Y., Jian, S.-W., Liu, D.-P., Ng, T.-C., Huang, W.-T., &amp; Lin, H.-H. (2020). Contact Tracing Assessment of COVID-19 Transmission Dynamics in Taiwan and Risk at Different Exposure Periods Before and After Symptom Onset. JAMA Internal Medicine, 180(9), 1156. https://doi.org/10.1001/jamainternmed.2020.2020</a:t>
            </a:r>
          </a:p>
          <a:p>
            <a:pPr marL="695759" lvl="1" indent="-347880">
              <a:lnSpc>
                <a:spcPts val="4511"/>
              </a:lnSpc>
              <a:buFont typeface="Arial"/>
              <a:buChar char="•"/>
            </a:pPr>
            <a:r>
              <a:rPr lang="en-US" sz="3222">
                <a:solidFill>
                  <a:srgbClr val="000000"/>
                </a:solidFill>
                <a:latin typeface="Montserrat"/>
              </a:rPr>
              <a:t>Kibria, H. B., &amp; Matin, A. (2022). The severity prediction of the binary and multi-class cardiovascular disease − A machine learning-based fusion approach. Computational Biology and Chemistry, 98, 107672. https://doi.org/10.1016/j.compbiolchem.2022.107672</a:t>
            </a:r>
          </a:p>
          <a:p>
            <a:pPr marL="695759" lvl="1" indent="-347880">
              <a:lnSpc>
                <a:spcPts val="4511"/>
              </a:lnSpc>
              <a:buFont typeface="Arial"/>
              <a:buChar char="•"/>
            </a:pPr>
            <a:r>
              <a:rPr lang="en-US" sz="3222">
                <a:solidFill>
                  <a:srgbClr val="000000"/>
                </a:solidFill>
                <a:latin typeface="Montserrat"/>
              </a:rPr>
              <a:t>Li, Q., Guan, X., Wu, P., Wang, X., Zhou, L., Tong, Y., Ren, R., Leung, K. S. M., Lau, E. H. Y., Wong, J. Y., Xing, X., Xiang, N., Wu, Y., Li, C., Chen, Q., Li, D., Liu, T., Zhao, J., Liu, M., … Feng, Z. (2020). Early Transmission Dynamics in Wuhan, China, of Novel Coronavirus–Infected Pneumonia. New England Journal of Medicine, 382(13), 1199–1207. https://doi.org/10.1056/NEJMoa2001316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87006" y="1028700"/>
            <a:ext cx="951398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9939" y="2927714"/>
            <a:ext cx="17049361" cy="566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661" lvl="1" indent="-325830" algn="just">
              <a:lnSpc>
                <a:spcPts val="4527"/>
              </a:lnSpc>
              <a:buFont typeface="Arial"/>
              <a:buChar char="•"/>
            </a:pPr>
            <a:r>
              <a:rPr lang="en-US" sz="3018" dirty="0">
                <a:solidFill>
                  <a:srgbClr val="000000"/>
                </a:solidFill>
                <a:latin typeface="Montserrat"/>
              </a:rPr>
              <a:t>Millions face the threat of diabetes, but early detection can save lives. </a:t>
            </a:r>
          </a:p>
          <a:p>
            <a:pPr marL="651661" lvl="1" indent="-325830" algn="just">
              <a:lnSpc>
                <a:spcPts val="4527"/>
              </a:lnSpc>
              <a:buFont typeface="Arial"/>
              <a:buChar char="•"/>
            </a:pPr>
            <a:r>
              <a:rPr lang="en-US" sz="3018" dirty="0">
                <a:solidFill>
                  <a:srgbClr val="000000"/>
                </a:solidFill>
                <a:latin typeface="Montserrat"/>
              </a:rPr>
              <a:t>The project aims to develop a highly accurate model for early detection to reduce the disease's impact on individuals and healthcare systems.</a:t>
            </a:r>
          </a:p>
          <a:p>
            <a:pPr marL="651661" lvl="1" indent="-325830" algn="just">
              <a:lnSpc>
                <a:spcPts val="4527"/>
              </a:lnSpc>
              <a:buFont typeface="Arial"/>
              <a:buChar char="•"/>
            </a:pPr>
            <a:r>
              <a:rPr lang="en-US" sz="3018" dirty="0">
                <a:solidFill>
                  <a:srgbClr val="000000"/>
                </a:solidFill>
                <a:latin typeface="Montserrat"/>
              </a:rPr>
              <a:t>It employs ML for early diabetes prediction by analyzing health data and identifying patterns.</a:t>
            </a:r>
          </a:p>
          <a:p>
            <a:pPr marL="651661" lvl="1" indent="-325830" algn="just">
              <a:lnSpc>
                <a:spcPts val="4527"/>
              </a:lnSpc>
              <a:buFont typeface="Arial"/>
              <a:buChar char="•"/>
            </a:pPr>
            <a:r>
              <a:rPr lang="en-US" sz="3018" dirty="0">
                <a:solidFill>
                  <a:srgbClr val="000000"/>
                </a:solidFill>
                <a:latin typeface="Montserrat"/>
              </a:rPr>
              <a:t>It explores intricate relationships between health factors and diabetes for improved patient care.</a:t>
            </a:r>
          </a:p>
          <a:p>
            <a:pPr marL="651661" lvl="1" indent="-325830" algn="just">
              <a:lnSpc>
                <a:spcPts val="4527"/>
              </a:lnSpc>
              <a:buFont typeface="Arial"/>
              <a:buChar char="•"/>
            </a:pPr>
            <a:r>
              <a:rPr lang="en-US" sz="3018" dirty="0">
                <a:solidFill>
                  <a:srgbClr val="000000"/>
                </a:solidFill>
                <a:latin typeface="Montserrat"/>
              </a:rPr>
              <a:t>The findings are intended to pave the way for proactive diabetes management and a healthier future.</a:t>
            </a:r>
          </a:p>
          <a:p>
            <a:pPr algn="just">
              <a:lnSpc>
                <a:spcPts val="4225"/>
              </a:lnSpc>
            </a:pPr>
            <a:endParaRPr lang="en-US" sz="3018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CA3ECBF-E184-F8DF-E089-3F3054199EB6}"/>
              </a:ext>
            </a:extLst>
          </p:cNvPr>
          <p:cNvSpPr/>
          <p:nvPr/>
        </p:nvSpPr>
        <p:spPr>
          <a:xfrm>
            <a:off x="4696018" y="1104900"/>
            <a:ext cx="8077201" cy="145161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pPr algn="ctr"/>
            <a:r>
              <a:rPr lang="en-US" sz="8800" dirty="0">
                <a:solidFill>
                  <a:srgbClr val="F9B80C"/>
                </a:solidFill>
                <a:latin typeface="Montserrat Ultra-Bold"/>
              </a:rPr>
              <a:t>Introduction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28700"/>
            <a:ext cx="10411872" cy="3302579"/>
          </a:xfrm>
          <a:prstGeom prst="rect">
            <a:avLst/>
          </a:prstGeom>
          <a:solidFill>
            <a:srgbClr val="4A6418"/>
          </a:solidFill>
        </p:spPr>
      </p:sp>
      <p:sp>
        <p:nvSpPr>
          <p:cNvPr id="3" name="Freeform 3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93797" y="1082614"/>
            <a:ext cx="6738170" cy="3194751"/>
          </a:xfrm>
          <a:custGeom>
            <a:avLst/>
            <a:gdLst/>
            <a:ahLst/>
            <a:cxnLst/>
            <a:rect l="l" t="t" r="r" b="b"/>
            <a:pathLst>
              <a:path w="6738170" h="3194751">
                <a:moveTo>
                  <a:pt x="0" y="0"/>
                </a:moveTo>
                <a:lnTo>
                  <a:pt x="6738170" y="0"/>
                </a:lnTo>
                <a:lnTo>
                  <a:pt x="6738170" y="3194751"/>
                </a:lnTo>
                <a:lnTo>
                  <a:pt x="0" y="3194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2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2638" y="2330398"/>
            <a:ext cx="9066596" cy="92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1"/>
              </a:lnSpc>
            </a:pPr>
            <a:r>
              <a:rPr lang="en-US" sz="7638">
                <a:solidFill>
                  <a:srgbClr val="F9B80C"/>
                </a:solidFill>
                <a:latin typeface="Montserrat Ultra-Bold"/>
              </a:rPr>
              <a:t>Data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844692"/>
            <a:ext cx="10249171" cy="47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68" lvl="1" indent="-296134" algn="just">
              <a:lnSpc>
                <a:spcPts val="4252"/>
              </a:lnSpc>
              <a:buFont typeface="Arial"/>
              <a:buChar char="•"/>
            </a:pPr>
            <a:r>
              <a:rPr lang="en-US" sz="2743" dirty="0">
                <a:solidFill>
                  <a:srgbClr val="000000"/>
                </a:solidFill>
                <a:latin typeface="Montserrat"/>
              </a:rPr>
              <a:t>Data is gathered from Center for Disease Control and Prevention (</a:t>
            </a:r>
            <a:r>
              <a:rPr lang="en-US" sz="2743" dirty="0" err="1">
                <a:solidFill>
                  <a:srgbClr val="000000"/>
                </a:solidFill>
                <a:latin typeface="Montserrat"/>
              </a:rPr>
              <a:t>CDC.gov</a:t>
            </a:r>
            <a:r>
              <a:rPr lang="en-US" sz="2743" dirty="0">
                <a:solidFill>
                  <a:srgbClr val="000000"/>
                </a:solidFill>
                <a:latin typeface="Montserrat"/>
              </a:rPr>
              <a:t>), a survey based on Behavioral Risk Factor Surveillance System .</a:t>
            </a:r>
          </a:p>
          <a:p>
            <a:pPr marL="592268" lvl="1" indent="-296134" algn="just">
              <a:lnSpc>
                <a:spcPts val="4252"/>
              </a:lnSpc>
              <a:buFont typeface="Arial"/>
              <a:buChar char="•"/>
            </a:pPr>
            <a:r>
              <a:rPr lang="en-US" sz="2743" dirty="0">
                <a:solidFill>
                  <a:srgbClr val="000000"/>
                </a:solidFill>
                <a:latin typeface="Montserrat"/>
              </a:rPr>
              <a:t>Overall data has 445K rows and 327 columns . These columns are basically survey based questions related to various health conditions.</a:t>
            </a:r>
          </a:p>
          <a:p>
            <a:pPr marL="592268" lvl="1" indent="-296134" algn="just">
              <a:lnSpc>
                <a:spcPts val="4252"/>
              </a:lnSpc>
              <a:buFont typeface="Arial"/>
              <a:buChar char="•"/>
            </a:pPr>
            <a:r>
              <a:rPr lang="en-US" sz="2743" dirty="0">
                <a:solidFill>
                  <a:srgbClr val="000000"/>
                </a:solidFill>
                <a:latin typeface="Montserrat"/>
              </a:rPr>
              <a:t>We selected our data to be comprised of 445K rows and 30 columns which are found to be relevant for our analysis and modelling.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957844"/>
          </a:xfrm>
          <a:prstGeom prst="rect">
            <a:avLst/>
          </a:prstGeom>
          <a:solidFill>
            <a:srgbClr val="F9B80C"/>
          </a:solidFill>
        </p:spPr>
      </p:sp>
      <p:grpSp>
        <p:nvGrpSpPr>
          <p:cNvPr id="3" name="Group 3"/>
          <p:cNvGrpSpPr/>
          <p:nvPr/>
        </p:nvGrpSpPr>
        <p:grpSpPr>
          <a:xfrm>
            <a:off x="2047138" y="2404276"/>
            <a:ext cx="2715607" cy="271560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54949" y="2409215"/>
            <a:ext cx="2734285" cy="273428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762745" y="3762080"/>
            <a:ext cx="2792203" cy="14278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AutoShape 8"/>
          <p:cNvSpPr/>
          <p:nvPr/>
        </p:nvSpPr>
        <p:spPr>
          <a:xfrm>
            <a:off x="10289233" y="3776358"/>
            <a:ext cx="2723151" cy="14288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Freeform 9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506" y="6095249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4" y="0"/>
                </a:lnTo>
                <a:lnTo>
                  <a:pt x="1519954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54956" y="5621031"/>
            <a:ext cx="1896121" cy="112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2"/>
              </a:lnSpc>
            </a:pPr>
            <a:r>
              <a:rPr lang="en-US" sz="9058">
                <a:solidFill>
                  <a:srgbClr val="FFFFFF"/>
                </a:solidFill>
                <a:latin typeface="Montserrat Ultra-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8938" y="6903911"/>
            <a:ext cx="1896121" cy="112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2"/>
              </a:lnSpc>
            </a:pPr>
            <a:r>
              <a:rPr lang="en-US" sz="9058">
                <a:solidFill>
                  <a:srgbClr val="FFFFFF"/>
                </a:solidFill>
                <a:latin typeface="Montserrat Ultra-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42211" y="5621031"/>
            <a:ext cx="1896121" cy="112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2"/>
              </a:lnSpc>
            </a:pPr>
            <a:r>
              <a:rPr lang="en-US" sz="9058">
                <a:solidFill>
                  <a:srgbClr val="FFFFFF"/>
                </a:solidFill>
                <a:latin typeface="Montserrat Ultra-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29094" y="763701"/>
            <a:ext cx="5154980" cy="63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4"/>
              </a:lnSpc>
            </a:pPr>
            <a:r>
              <a:rPr lang="en-US" sz="5266">
                <a:solidFill>
                  <a:srgbClr val="FFFFFF"/>
                </a:solidFill>
                <a:latin typeface="Montserrat Ultra-Bold"/>
              </a:rPr>
              <a:t>Data Pipeline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62430" y="3450989"/>
            <a:ext cx="2085023" cy="5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Raw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46991" y="3077890"/>
            <a:ext cx="2550200" cy="11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Data </a:t>
            </a:r>
          </a:p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Preparation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12385" y="2385598"/>
            <a:ext cx="2734285" cy="2734285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492214" y="3077890"/>
            <a:ext cx="1774627" cy="11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Data </a:t>
            </a:r>
          </a:p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Analysis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012385" y="6059299"/>
            <a:ext cx="2715607" cy="27156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646991" y="6059299"/>
            <a:ext cx="2715607" cy="271560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945214" y="6059299"/>
            <a:ext cx="2715607" cy="271560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382081" y="6829379"/>
            <a:ext cx="1994892" cy="11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Feature </a:t>
            </a:r>
          </a:p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Selection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46991" y="6267450"/>
            <a:ext cx="2642242" cy="211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2800" dirty="0">
                <a:solidFill>
                  <a:srgbClr val="FFFFFF"/>
                </a:solidFill>
                <a:latin typeface="Montserrat Bold"/>
              </a:rPr>
              <a:t>Model Evaluation </a:t>
            </a:r>
          </a:p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Montserrat Bold"/>
              </a:rPr>
              <a:t>and Prediction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31521" y="6543629"/>
            <a:ext cx="2334120" cy="226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222" dirty="0">
                <a:solidFill>
                  <a:srgbClr val="FFFFFF"/>
                </a:solidFill>
                <a:latin typeface="Montserrat Bold"/>
              </a:rPr>
              <a:t>Hyper</a:t>
            </a:r>
          </a:p>
          <a:p>
            <a:pPr algn="ctr">
              <a:lnSpc>
                <a:spcPts val="4511"/>
              </a:lnSpc>
            </a:pPr>
            <a:r>
              <a:rPr lang="en-US" sz="3222" dirty="0">
                <a:solidFill>
                  <a:srgbClr val="FFFFFF"/>
                </a:solidFill>
                <a:latin typeface="Montserrat Bold"/>
              </a:rPr>
              <a:t>parameter </a:t>
            </a:r>
          </a:p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sz="3222" dirty="0">
                <a:solidFill>
                  <a:srgbClr val="FFFFFF"/>
                </a:solidFill>
                <a:latin typeface="Montserrat Bold"/>
              </a:rPr>
              <a:t>Tuning</a:t>
            </a:r>
          </a:p>
        </p:txBody>
      </p:sp>
      <p:sp>
        <p:nvSpPr>
          <p:cNvPr id="29" name="AutoShape 29"/>
          <p:cNvSpPr/>
          <p:nvPr/>
        </p:nvSpPr>
        <p:spPr>
          <a:xfrm flipH="1">
            <a:off x="10362598" y="7417102"/>
            <a:ext cx="2649787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AutoShape 30"/>
          <p:cNvSpPr/>
          <p:nvPr/>
        </p:nvSpPr>
        <p:spPr>
          <a:xfrm flipH="1">
            <a:off x="4660821" y="7353013"/>
            <a:ext cx="2986170" cy="3454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 flipH="1">
            <a:off x="14370188" y="5119883"/>
            <a:ext cx="9339" cy="939416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18460" y="236606"/>
            <a:ext cx="11156323" cy="1728035"/>
          </a:xfrm>
          <a:prstGeom prst="rect">
            <a:avLst/>
          </a:prstGeom>
          <a:solidFill>
            <a:srgbClr val="4A6418"/>
          </a:solidFill>
        </p:spPr>
      </p:sp>
      <p:sp>
        <p:nvSpPr>
          <p:cNvPr id="3" name="TextBox 3"/>
          <p:cNvSpPr txBox="1"/>
          <p:nvPr/>
        </p:nvSpPr>
        <p:spPr>
          <a:xfrm>
            <a:off x="3871083" y="751032"/>
            <a:ext cx="10851079" cy="92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1"/>
              </a:lnSpc>
            </a:pPr>
            <a:r>
              <a:rPr lang="en-US" sz="7638">
                <a:solidFill>
                  <a:srgbClr val="F9B80C"/>
                </a:solidFill>
                <a:latin typeface="Montserrat Ultra-Bold"/>
              </a:rPr>
              <a:t>Data Pre-Processing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7118467" y="9030930"/>
            <a:ext cx="887624" cy="1033623"/>
          </a:xfrm>
          <a:custGeom>
            <a:avLst/>
            <a:gdLst/>
            <a:ahLst/>
            <a:cxnLst/>
            <a:rect l="l" t="t" r="r" b="b"/>
            <a:pathLst>
              <a:path w="887624" h="1033623">
                <a:moveTo>
                  <a:pt x="0" y="0"/>
                </a:moveTo>
                <a:lnTo>
                  <a:pt x="887624" y="0"/>
                </a:lnTo>
                <a:lnTo>
                  <a:pt x="887624" y="1033623"/>
                </a:lnTo>
                <a:lnTo>
                  <a:pt x="0" y="103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319" y="2412612"/>
            <a:ext cx="17951681" cy="8362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0"/>
              </a:lnSpc>
            </a:pPr>
            <a:r>
              <a:rPr lang="en-US" sz="2936">
                <a:solidFill>
                  <a:srgbClr val="000000"/>
                </a:solidFill>
                <a:latin typeface="Montserrat Bold"/>
              </a:rPr>
              <a:t>1.  Understanding Data Structure:</a:t>
            </a:r>
          </a:p>
          <a:p>
            <a:pPr marL="633946" lvl="1" indent="-316973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000000"/>
                </a:solidFill>
                <a:latin typeface="Montserrat"/>
              </a:rPr>
              <a:t>Thoroughly examined the dataset codebook, since there were only survey based questions and responses but not any data points, to acquire a thorough grasp of the format, meaning, and potential limits of each data point before moving on to cleaning and transformation. </a:t>
            </a:r>
          </a:p>
          <a:p>
            <a:pPr>
              <a:lnSpc>
                <a:spcPts val="4110"/>
              </a:lnSpc>
            </a:pPr>
            <a:endParaRPr lang="en-US" sz="2936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4110"/>
              </a:lnSpc>
            </a:pPr>
            <a:r>
              <a:rPr lang="en-US" sz="2936">
                <a:solidFill>
                  <a:srgbClr val="000000"/>
                </a:solidFill>
                <a:latin typeface="Montserrat Bold"/>
              </a:rPr>
              <a:t>2. Imputation of Missing Values:</a:t>
            </a:r>
          </a:p>
          <a:p>
            <a:pPr marL="633946" lvl="1" indent="-316973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000000"/>
                </a:solidFill>
                <a:latin typeface="Montserrat"/>
              </a:rPr>
              <a:t>Utilizing the mean and median values, filled in the missing numerical values for columns.</a:t>
            </a:r>
          </a:p>
          <a:p>
            <a:pPr marL="633946" lvl="1" indent="-316973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000000"/>
                </a:solidFill>
                <a:latin typeface="Montserrat"/>
              </a:rPr>
              <a:t>In place of missing category data, we used context-specific labels such as "not_applicable" or "not_sure".</a:t>
            </a:r>
          </a:p>
          <a:p>
            <a:pPr>
              <a:lnSpc>
                <a:spcPts val="4110"/>
              </a:lnSpc>
            </a:pPr>
            <a:endParaRPr lang="en-US" sz="2936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4110"/>
              </a:lnSpc>
            </a:pPr>
            <a:r>
              <a:rPr lang="en-US" sz="2936">
                <a:solidFill>
                  <a:srgbClr val="000000"/>
                </a:solidFill>
                <a:latin typeface="Montserrat Bold"/>
              </a:rPr>
              <a:t>3. Managing Outliers:</a:t>
            </a:r>
          </a:p>
          <a:p>
            <a:pPr marL="633946" lvl="1" indent="-316973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000000"/>
                </a:solidFill>
                <a:latin typeface="Montserrat"/>
              </a:rPr>
              <a:t>Identified and addressed outliers using techniques like capping for “sleeping_time” column.</a:t>
            </a:r>
          </a:p>
          <a:p>
            <a:pPr>
              <a:lnSpc>
                <a:spcPts val="4110"/>
              </a:lnSpc>
            </a:pPr>
            <a:endParaRPr lang="en-US" sz="2936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4110"/>
              </a:lnSpc>
            </a:pPr>
            <a:endParaRPr lang="en-US" sz="2936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4110"/>
              </a:lnSpc>
            </a:pPr>
            <a:endParaRPr lang="en-US" sz="2936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4110"/>
              </a:lnSpc>
              <a:spcBef>
                <a:spcPct val="0"/>
              </a:spcBef>
            </a:pPr>
            <a:endParaRPr lang="en-US" sz="2936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18460" y="229526"/>
            <a:ext cx="11156323" cy="1728035"/>
          </a:xfrm>
          <a:prstGeom prst="rect">
            <a:avLst/>
          </a:prstGeom>
          <a:solidFill>
            <a:srgbClr val="4A6418"/>
          </a:solidFill>
        </p:spPr>
      </p:sp>
      <p:sp>
        <p:nvSpPr>
          <p:cNvPr id="3" name="TextBox 3"/>
          <p:cNvSpPr txBox="1"/>
          <p:nvPr/>
        </p:nvSpPr>
        <p:spPr>
          <a:xfrm>
            <a:off x="3871083" y="743952"/>
            <a:ext cx="10851079" cy="92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1"/>
              </a:lnSpc>
            </a:pPr>
            <a:r>
              <a:rPr lang="en-US" sz="7638">
                <a:solidFill>
                  <a:srgbClr val="F9B80C"/>
                </a:solidFill>
                <a:latin typeface="Montserrat Ultra-Bold"/>
              </a:rPr>
              <a:t>Data Pre-Processing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7118467" y="9023850"/>
            <a:ext cx="887624" cy="1033623"/>
          </a:xfrm>
          <a:custGeom>
            <a:avLst/>
            <a:gdLst/>
            <a:ahLst/>
            <a:cxnLst/>
            <a:rect l="l" t="t" r="r" b="b"/>
            <a:pathLst>
              <a:path w="887624" h="1033623">
                <a:moveTo>
                  <a:pt x="0" y="0"/>
                </a:moveTo>
                <a:lnTo>
                  <a:pt x="887624" y="0"/>
                </a:lnTo>
                <a:lnTo>
                  <a:pt x="887624" y="1033624"/>
                </a:lnTo>
                <a:lnTo>
                  <a:pt x="0" y="1033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0307" y="2287832"/>
            <a:ext cx="17957693" cy="599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Montserrat Bold"/>
              </a:rPr>
              <a:t>4. Data Encoding:</a:t>
            </a:r>
          </a:p>
          <a:p>
            <a:pPr marL="660654" lvl="1" indent="-330327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For consistency, we converted numerical features (ex: height and weight columns) to the appropriate standard units.</a:t>
            </a:r>
          </a:p>
          <a:p>
            <a:pPr marL="660654" lvl="1" indent="-330327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Transformed categorical attributes into analytically-useful numerical values.</a:t>
            </a:r>
          </a:p>
          <a:p>
            <a:pPr>
              <a:lnSpc>
                <a:spcPts val="4284"/>
              </a:lnSpc>
            </a:pPr>
            <a:endParaRPr lang="en-US" sz="306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4284"/>
              </a:lnSpc>
            </a:pPr>
            <a:r>
              <a:rPr lang="en-US" sz="3060">
                <a:solidFill>
                  <a:srgbClr val="000000"/>
                </a:solidFill>
                <a:latin typeface="Montserrat Bold"/>
              </a:rPr>
              <a:t>5. Feature Engineering:</a:t>
            </a:r>
          </a:p>
          <a:p>
            <a:pPr marL="660654" lvl="1" indent="-330327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Developed new features from preexisting ones in order to get more data or enhance the functionality of the model.</a:t>
            </a:r>
          </a:p>
          <a:p>
            <a:pPr marL="660654" lvl="1" indent="-330327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Montserrat"/>
              </a:rPr>
              <a:t>Applied standardisation techniques to the numerical columns</a:t>
            </a:r>
          </a:p>
          <a:p>
            <a:pPr>
              <a:lnSpc>
                <a:spcPts val="4284"/>
              </a:lnSpc>
            </a:pPr>
            <a:endParaRPr lang="en-US" sz="306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4284"/>
              </a:lnSpc>
            </a:pPr>
            <a:endParaRPr lang="en-US" sz="306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8727"/>
            <a:ext cx="18288000" cy="2091325"/>
          </a:xfrm>
          <a:prstGeom prst="rect">
            <a:avLst/>
          </a:prstGeom>
          <a:solidFill>
            <a:srgbClr val="F9B80C"/>
          </a:solidFill>
        </p:spPr>
      </p:sp>
      <p:sp>
        <p:nvSpPr>
          <p:cNvPr id="3" name="Freeform 3"/>
          <p:cNvSpPr/>
          <p:nvPr/>
        </p:nvSpPr>
        <p:spPr>
          <a:xfrm>
            <a:off x="17259300" y="9179573"/>
            <a:ext cx="883396" cy="1028700"/>
          </a:xfrm>
          <a:custGeom>
            <a:avLst/>
            <a:gdLst/>
            <a:ahLst/>
            <a:cxnLst/>
            <a:rect l="l" t="t" r="r" b="b"/>
            <a:pathLst>
              <a:path w="883396" h="1028700">
                <a:moveTo>
                  <a:pt x="0" y="0"/>
                </a:moveTo>
                <a:lnTo>
                  <a:pt x="883396" y="0"/>
                </a:lnTo>
                <a:lnTo>
                  <a:pt x="88339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153" y="2477210"/>
            <a:ext cx="12847308" cy="7771690"/>
          </a:xfrm>
          <a:custGeom>
            <a:avLst/>
            <a:gdLst/>
            <a:ahLst/>
            <a:cxnLst/>
            <a:rect l="l" t="t" r="r" b="b"/>
            <a:pathLst>
              <a:path w="12847308" h="7771690">
                <a:moveTo>
                  <a:pt x="0" y="0"/>
                </a:moveTo>
                <a:lnTo>
                  <a:pt x="12847309" y="0"/>
                </a:lnTo>
                <a:lnTo>
                  <a:pt x="12847309" y="7771691"/>
                </a:lnTo>
                <a:lnTo>
                  <a:pt x="0" y="7771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2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26955" y="888784"/>
            <a:ext cx="12034090" cy="63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4"/>
              </a:lnSpc>
            </a:pPr>
            <a:r>
              <a:rPr lang="en-US" sz="5266">
                <a:solidFill>
                  <a:srgbClr val="FFFFFF"/>
                </a:solidFill>
                <a:latin typeface="Montserrat Ultra-Bold"/>
              </a:rPr>
              <a:t>Exploratory Data Analysis (EDA)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52901" y="2904197"/>
            <a:ext cx="3816288" cy="542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1"/>
              </a:lnSpc>
            </a:pPr>
            <a:r>
              <a:rPr lang="en-US" sz="2822" dirty="0">
                <a:solidFill>
                  <a:srgbClr val="000000"/>
                </a:solidFill>
                <a:latin typeface="Montserrat"/>
              </a:rPr>
              <a:t>The data distribution of diabetes stages on gender-wise</a:t>
            </a:r>
          </a:p>
          <a:p>
            <a:pPr>
              <a:lnSpc>
                <a:spcPts val="3951"/>
              </a:lnSpc>
              <a:spcBef>
                <a:spcPct val="0"/>
              </a:spcBef>
            </a:pPr>
            <a:r>
              <a:rPr lang="en-US" sz="2822" dirty="0">
                <a:solidFill>
                  <a:srgbClr val="000000"/>
                </a:solidFill>
                <a:latin typeface="Montserrat"/>
              </a:rPr>
              <a:t>reveals an equal distribution of "Yes" and "No" categories for both genders, suggesting no significant gender bias in diabetes prevalence.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091325"/>
          </a:xfrm>
          <a:prstGeom prst="rect">
            <a:avLst/>
          </a:prstGeom>
          <a:solidFill>
            <a:srgbClr val="F9B80C"/>
          </a:solidFill>
        </p:spPr>
      </p:sp>
      <p:sp>
        <p:nvSpPr>
          <p:cNvPr id="3" name="Freeform 3"/>
          <p:cNvSpPr/>
          <p:nvPr/>
        </p:nvSpPr>
        <p:spPr>
          <a:xfrm>
            <a:off x="17259300" y="9100846"/>
            <a:ext cx="883396" cy="1028700"/>
          </a:xfrm>
          <a:custGeom>
            <a:avLst/>
            <a:gdLst/>
            <a:ahLst/>
            <a:cxnLst/>
            <a:rect l="l" t="t" r="r" b="b"/>
            <a:pathLst>
              <a:path w="883396" h="1028700">
                <a:moveTo>
                  <a:pt x="0" y="0"/>
                </a:moveTo>
                <a:lnTo>
                  <a:pt x="883396" y="0"/>
                </a:lnTo>
                <a:lnTo>
                  <a:pt x="88339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511" y="2295882"/>
            <a:ext cx="13056106" cy="7833664"/>
          </a:xfrm>
          <a:custGeom>
            <a:avLst/>
            <a:gdLst/>
            <a:ahLst/>
            <a:cxnLst/>
            <a:rect l="l" t="t" r="r" b="b"/>
            <a:pathLst>
              <a:path w="13056106" h="7833664">
                <a:moveTo>
                  <a:pt x="0" y="0"/>
                </a:moveTo>
                <a:lnTo>
                  <a:pt x="13056106" y="0"/>
                </a:lnTo>
                <a:lnTo>
                  <a:pt x="13056106" y="7833664"/>
                </a:lnTo>
                <a:lnTo>
                  <a:pt x="0" y="7833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26955" y="810057"/>
            <a:ext cx="12034090" cy="63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4"/>
              </a:lnSpc>
            </a:pPr>
            <a:r>
              <a:rPr lang="en-US" sz="5266">
                <a:solidFill>
                  <a:srgbClr val="FFFFFF"/>
                </a:solidFill>
                <a:latin typeface="Montserrat Ultra-Bold"/>
              </a:rPr>
              <a:t>Exploratory Data Analysis (EDA)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43012" y="2902872"/>
            <a:ext cx="3816288" cy="443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Montserrat"/>
              </a:rPr>
              <a:t>Our analysis shows a clear trend towards higher diabetes rates in individuals over 60, highlighting the importance of early prevention and proactive healthcare in older populations.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1832</Words>
  <Application>Microsoft Macintosh PowerPoint</Application>
  <PresentationFormat>Custom</PresentationFormat>
  <Paragraphs>185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Montserrat Bold</vt:lpstr>
      <vt:lpstr>Montserrat</vt:lpstr>
      <vt:lpstr>Montserrat Ultra-Bold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Severity Prediction System</dc:title>
  <cp:lastModifiedBy>Bhuvanendra Putchala</cp:lastModifiedBy>
  <cp:revision>2</cp:revision>
  <dcterms:created xsi:type="dcterms:W3CDTF">2006-08-16T00:00:00Z</dcterms:created>
  <dcterms:modified xsi:type="dcterms:W3CDTF">2023-12-20T03:36:58Z</dcterms:modified>
  <dc:identifier>DAF2zuQElqE</dc:identifier>
</cp:coreProperties>
</file>